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7" r:id="rId3"/>
    <p:sldId id="266" r:id="rId4"/>
    <p:sldId id="268" r:id="rId5"/>
    <p:sldId id="264" r:id="rId6"/>
    <p:sldId id="280" r:id="rId7"/>
    <p:sldId id="281" r:id="rId8"/>
    <p:sldId id="274" r:id="rId9"/>
    <p:sldId id="269" r:id="rId10"/>
    <p:sldId id="273" r:id="rId11"/>
    <p:sldId id="275" r:id="rId12"/>
    <p:sldId id="282" r:id="rId13"/>
  </p:sldIdLst>
  <p:sldSz cx="12188825" cy="6858000"/>
  <p:notesSz cx="6858000" cy="9144000"/>
  <p:embeddedFontLst>
    <p:embeddedFont>
      <p:font typeface="AU Passata" panose="020B0604020202020204" charset="0"/>
      <p:regular r:id="rId16"/>
      <p:bold r:id="rId17"/>
    </p:embeddedFont>
    <p:embeddedFont>
      <p:font typeface="AU Passata Light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9B8276-EE0B-4373-9AB7-048BAE508E2F}" v="2" dt="2021-04-28T11:47:43.099"/>
    <p1510:client id="{FDA75250-D907-421B-8106-9C955D80066D}" v="51" dt="2021-04-29T11:36:05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3158" autoAdjust="0"/>
  </p:normalViewPr>
  <p:slideViewPr>
    <p:cSldViewPr snapToObjects="1" showGuides="1">
      <p:cViewPr>
        <p:scale>
          <a:sx n="75" d="100"/>
          <a:sy n="75" d="100"/>
        </p:scale>
        <p:origin x="1397" y="8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speak + storyboard for video at:</a:t>
            </a:r>
          </a:p>
          <a:p>
            <a:r>
              <a:rPr lang="en-GB" dirty="0"/>
              <a:t>https://docs.google.com/document/d/1-Y_PeO3UXHfrTS_SYd5FA4mTE2rKcft5_H8yP__Rh2w/edit#</a:t>
            </a:r>
          </a:p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0.2%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37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0.4%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0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(SCREENCAP OF MODEL INSTEAD OF THIS SLIDE)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83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(SCREENCAP OF MODEL INSTEAD OF THIS SLIDE)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5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look at other plots, show in model run: productivity plot and % of people isolating. It’s all connected!</a:t>
            </a:r>
          </a:p>
          <a:p>
            <a:r>
              <a:rPr lang="en-GB" dirty="0"/>
              <a:t>Maybe mention: every run is different, so slight variation (these aren’t average plots, but just plots from single runs)</a:t>
            </a:r>
          </a:p>
          <a:p>
            <a:r>
              <a:rPr lang="en-GB" dirty="0"/>
              <a:t>(notice shorter timescale in the first plot)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0.2% inf, 13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1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(NU MED 0.4% inf per hour!)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11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causal chain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6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7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41284107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Universitet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Institut for Virksomhedsledelse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96213320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0804093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73825477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Ida Bang Hansen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28.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Læringsdesigner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da-DK" smtClean="0"/>
              <a:pPr/>
              <a:t>29-04-2021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Agent-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modeling</a:t>
            </a:r>
            <a:r>
              <a:rPr lang="da-DK" dirty="0"/>
              <a:t> of an epidemic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2568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892F1E-7550-42D0-80D7-46A48DFB33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1DF1F7-BC90-4F7A-BF1A-010E587C6CFC}" type="datetime1">
              <a:rPr lang="da-DK" smtClean="0"/>
              <a:t>29-04-2021</a:t>
            </a:fld>
            <a:r>
              <a:rPr lang="da-DK"/>
              <a:t>28-04-2021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8B56245-7C07-41E0-A051-73011E7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6022404" cy="2205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93C3EF4-4231-4C8B-A07E-A29D933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7562"/>
            <a:ext cx="6022404" cy="2077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C277ED0-8AB3-4517-B15B-69AA73B8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" y="4383186"/>
            <a:ext cx="5230316" cy="1802339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4F3E837-41D2-40CE-9E90-CC708D4A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318389"/>
            <a:ext cx="5518349" cy="185917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3E601E-371C-4C6F-AAEB-5D693BAF4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08" y="2743700"/>
            <a:ext cx="5734373" cy="19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F4E6801-9A01-408B-BF6B-E18D2209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092D-4EAE-4A22-A266-4A274350329F}" type="datetime1">
              <a:rPr lang="da-DK" smtClean="0"/>
              <a:t>29-04-2021</a:t>
            </a:fld>
            <a:r>
              <a:rPr lang="da-DK"/>
              <a:t>28-04-2021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1FA5596-284A-45A2-BCB6-39C7D31B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789040"/>
            <a:ext cx="6517848" cy="22168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C78EE68-0E02-4672-9F5C-9715D06F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7" y="1844824"/>
            <a:ext cx="6094413" cy="20257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CA50679-3322-4234-A69D-9780AAFE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767" y="-192392"/>
            <a:ext cx="6094413" cy="203721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26B9D7C-C034-48C3-870C-874EC200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238929" cy="176902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303880-2DD8-4434-B073-854206C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0220"/>
            <a:ext cx="5571793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University curricular 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Theory of Science,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FF4D61A-E1DE-48B4-BC53-DFDA7D5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780928"/>
            <a:ext cx="9131882" cy="2994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5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Agent </a:t>
            </a:r>
            <a:r>
              <a:rPr lang="da-DK" dirty="0" err="1"/>
              <a:t>behavior</a:t>
            </a:r>
            <a:endParaRPr lang="da-D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Inhabitants in a town (population ≈ 1500)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Households of 1-6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Agents attend school or work, go to bars and stores, and visit friends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 </a:t>
            </a:r>
            <a:r>
              <a:rPr lang="en-GB" dirty="0" err="1"/>
              <a:t>behavior</a:t>
            </a:r>
            <a:r>
              <a:rPr lang="en-GB" dirty="0"/>
              <a:t> depends on their age group (child, young adult, adult, elder)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b="1" dirty="0"/>
              <a:t>But now, a new virus is spreading!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color</a:t>
            </a:r>
            <a:r>
              <a:rPr lang="en-GB" dirty="0"/>
              <a:t> of a building indicates the number of infected people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an agent shows symptoms, they will self isolate in their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Agents can infect other agents who are in the same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dirty="0"/>
              <a:t>A simulation run stops when there are no infected people left.</a:t>
            </a:r>
          </a:p>
          <a:p>
            <a:pPr marL="342900" indent="-342900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8AFB1-E654-4C3E-92CD-779159AFF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3501008"/>
            <a:ext cx="1749151" cy="13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152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Widgets and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5913" y="3546469"/>
            <a:ext cx="11556000" cy="23479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Interventions can be activated before or during a model run. They limit agents’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Assumptions (virological, economic, behavioural) are set before a model run. They affect how the virus spreads, how productive agents are in different situations, and how agents react if their friends start self isolating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D708188-1BBC-4FC7-9E6E-FB199E71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540" b="18630"/>
          <a:stretch/>
        </p:blipFill>
        <p:spPr>
          <a:xfrm>
            <a:off x="6272279" y="1373021"/>
            <a:ext cx="2800350" cy="108012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D55B5FD9-B79F-4639-AB2C-0F89643AE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06"/>
          <a:stretch/>
        </p:blipFill>
        <p:spPr>
          <a:xfrm>
            <a:off x="315913" y="1367316"/>
            <a:ext cx="2800350" cy="1944216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D0CD208-394D-48C2-8CCB-55DD9DA13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26" b="30807"/>
          <a:stretch/>
        </p:blipFill>
        <p:spPr>
          <a:xfrm>
            <a:off x="3293563" y="1367316"/>
            <a:ext cx="2800350" cy="194421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FC7A9B4-6D23-48D2-BB81-00ED25DE9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" t="80405" r="-1987" b="151"/>
          <a:stretch/>
        </p:blipFill>
        <p:spPr>
          <a:xfrm>
            <a:off x="9250995" y="1373021"/>
            <a:ext cx="2800350" cy="1177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4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big </a:t>
            </a:r>
            <a:r>
              <a:rPr lang="da-DK" dirty="0" err="1"/>
              <a:t>question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model </a:t>
            </a:r>
            <a:r>
              <a:rPr lang="da-DK" dirty="0" err="1"/>
              <a:t>answer</a:t>
            </a:r>
            <a:r>
              <a:rPr lang="da-DK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(How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strike a balance </a:t>
            </a:r>
            <a:r>
              <a:rPr lang="da-DK" dirty="0" err="1"/>
              <a:t>between</a:t>
            </a:r>
            <a:r>
              <a:rPr lang="da-DK" dirty="0"/>
              <a:t> a </a:t>
            </a:r>
            <a:r>
              <a:rPr lang="da-DK" dirty="0" err="1"/>
              <a:t>healthy</a:t>
            </a:r>
            <a:r>
              <a:rPr lang="da-DK" dirty="0"/>
              <a:t> population/</a:t>
            </a:r>
            <a:r>
              <a:rPr lang="da-DK" dirty="0" err="1"/>
              <a:t>good</a:t>
            </a:r>
            <a:r>
              <a:rPr lang="da-DK" dirty="0"/>
              <a:t> public </a:t>
            </a:r>
            <a:r>
              <a:rPr lang="da-DK" dirty="0" err="1"/>
              <a:t>health</a:t>
            </a:r>
            <a:r>
              <a:rPr lang="da-DK" dirty="0"/>
              <a:t> and a </a:t>
            </a:r>
            <a:r>
              <a:rPr lang="da-DK" dirty="0" err="1"/>
              <a:t>healthy</a:t>
            </a:r>
            <a:r>
              <a:rPr lang="da-DK" dirty="0"/>
              <a:t> </a:t>
            </a:r>
            <a:r>
              <a:rPr lang="da-DK" dirty="0" err="1"/>
              <a:t>economy</a:t>
            </a:r>
            <a:r>
              <a:rPr lang="da-DK" dirty="0"/>
              <a:t> </a:t>
            </a:r>
            <a:r>
              <a:rPr lang="da-DK" dirty="0" err="1"/>
              <a:t>during</a:t>
            </a:r>
            <a:r>
              <a:rPr lang="da-DK" dirty="0"/>
              <a:t> an epidemic?)</a:t>
            </a:r>
          </a:p>
          <a:p>
            <a:pPr marL="774900" lvl="1" indent="-342900"/>
            <a:r>
              <a:rPr lang="da-DK" dirty="0"/>
              <a:t>(men nej – for det er jo bare </a:t>
            </a:r>
            <a:r>
              <a:rPr lang="da-DK" dirty="0" err="1"/>
              <a:t>productivity</a:t>
            </a:r>
            <a:r>
              <a:rPr lang="da-DK" dirty="0"/>
              <a:t> </a:t>
            </a:r>
            <a:r>
              <a:rPr lang="da-DK" dirty="0" err="1"/>
              <a:t>assumptions</a:t>
            </a:r>
            <a:r>
              <a:rPr lang="da-DK" dirty="0"/>
              <a:t>? @Arthur?)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another</a:t>
            </a:r>
            <a:r>
              <a:rPr lang="da-DK" dirty="0"/>
              <a:t> BIG </a:t>
            </a:r>
            <a:r>
              <a:rPr lang="da-DK" dirty="0" err="1"/>
              <a:t>question</a:t>
            </a:r>
            <a:r>
              <a:rPr lang="da-DK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The model </a:t>
            </a:r>
            <a:r>
              <a:rPr lang="da-DK" dirty="0" err="1"/>
              <a:t>may</a:t>
            </a:r>
            <a:r>
              <a:rPr lang="da-DK" dirty="0"/>
              <a:t> not give </a:t>
            </a:r>
            <a:r>
              <a:rPr lang="da-DK" dirty="0" err="1"/>
              <a:t>specific</a:t>
            </a:r>
            <a:r>
              <a:rPr lang="da-DK" dirty="0"/>
              <a:t> </a:t>
            </a:r>
            <a:r>
              <a:rPr lang="da-DK" dirty="0" err="1"/>
              <a:t>answers</a:t>
            </a:r>
            <a:r>
              <a:rPr lang="da-DK" dirty="0"/>
              <a:t>, but it </a:t>
            </a:r>
            <a:r>
              <a:rPr lang="da-DK" dirty="0" err="1"/>
              <a:t>helps</a:t>
            </a:r>
            <a:r>
              <a:rPr lang="da-DK" dirty="0"/>
              <a:t> </a:t>
            </a:r>
            <a:r>
              <a:rPr lang="da-DK" dirty="0" err="1"/>
              <a:t>us</a:t>
            </a:r>
            <a:r>
              <a:rPr lang="da-DK" dirty="0"/>
              <a:t> </a:t>
            </a:r>
            <a:r>
              <a:rPr lang="da-DK" dirty="0" err="1"/>
              <a:t>better</a:t>
            </a:r>
            <a:r>
              <a:rPr lang="da-DK" dirty="0"/>
              <a:t> understand the </a:t>
            </a:r>
            <a:r>
              <a:rPr lang="da-DK" dirty="0" err="1"/>
              <a:t>connections</a:t>
            </a:r>
            <a:r>
              <a:rPr lang="da-DK" dirty="0"/>
              <a:t> and </a:t>
            </a:r>
            <a:r>
              <a:rPr lang="da-DK" dirty="0" err="1"/>
              <a:t>interdependencies</a:t>
            </a:r>
            <a:r>
              <a:rPr lang="da-DK" dirty="0"/>
              <a:t> in the </a:t>
            </a:r>
            <a:r>
              <a:rPr lang="da-DK" dirty="0" err="1"/>
              <a:t>complex</a:t>
            </a:r>
            <a:r>
              <a:rPr lang="da-DK" dirty="0"/>
              <a:t> system, so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ask </a:t>
            </a:r>
            <a:r>
              <a:rPr lang="da-DK" dirty="0" err="1"/>
              <a:t>better</a:t>
            </a:r>
            <a:r>
              <a:rPr lang="da-DK" dirty="0"/>
              <a:t> </a:t>
            </a:r>
            <a:r>
              <a:rPr lang="da-DK" dirty="0" err="1"/>
              <a:t>questions</a:t>
            </a: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think</a:t>
            </a:r>
            <a:r>
              <a:rPr lang="da-DK" dirty="0"/>
              <a:t> </a:t>
            </a:r>
            <a:r>
              <a:rPr lang="da-DK" dirty="0" err="1"/>
              <a:t>critically</a:t>
            </a:r>
            <a:r>
              <a:rPr lang="da-DK" dirty="0"/>
              <a:t>: </a:t>
            </a:r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does</a:t>
            </a:r>
            <a:r>
              <a:rPr lang="da-DK" dirty="0"/>
              <a:t> the model NOT </a:t>
            </a:r>
            <a:r>
              <a:rPr lang="da-DK" dirty="0" err="1"/>
              <a:t>include</a:t>
            </a:r>
            <a:r>
              <a:rPr lang="da-DK" dirty="0"/>
              <a:t>? (</a:t>
            </a:r>
            <a:r>
              <a:rPr lang="da-DK" dirty="0" err="1"/>
              <a:t>e.g</a:t>
            </a:r>
            <a:r>
              <a:rPr lang="da-DK" dirty="0"/>
              <a:t>. agents’ </a:t>
            </a:r>
            <a:r>
              <a:rPr lang="da-DK" dirty="0" err="1"/>
              <a:t>psychological</a:t>
            </a:r>
            <a:r>
              <a:rPr lang="da-DK" dirty="0"/>
              <a:t> </a:t>
            </a:r>
            <a:r>
              <a:rPr lang="da-DK" dirty="0" err="1"/>
              <a:t>wellbeing</a:t>
            </a:r>
            <a:r>
              <a:rPr lang="da-DK" dirty="0"/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Comparing</a:t>
            </a:r>
            <a:r>
              <a:rPr lang="da-DK" dirty="0"/>
              <a:t>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da-DK" b="1" dirty="0" err="1"/>
              <a:t>Varying</a:t>
            </a:r>
            <a:r>
              <a:rPr lang="da-DK" b="1" dirty="0"/>
              <a:t> the </a:t>
            </a:r>
            <a:r>
              <a:rPr lang="da-DK" b="1" dirty="0" err="1"/>
              <a:t>percentage</a:t>
            </a:r>
            <a:r>
              <a:rPr lang="da-DK" b="1" dirty="0"/>
              <a:t> of </a:t>
            </a:r>
            <a:r>
              <a:rPr lang="da-DK" b="1" dirty="0" err="1"/>
              <a:t>infected</a:t>
            </a:r>
            <a:r>
              <a:rPr lang="da-DK" b="1" dirty="0"/>
              <a:t> agents </a:t>
            </a:r>
            <a:r>
              <a:rPr lang="da-DK" b="1" dirty="0" err="1"/>
              <a:t>that</a:t>
            </a:r>
            <a:r>
              <a:rPr lang="da-DK" b="1" dirty="0"/>
              <a:t> </a:t>
            </a:r>
            <a:r>
              <a:rPr lang="da-DK" b="1" dirty="0" err="1"/>
              <a:t>develop</a:t>
            </a:r>
            <a:r>
              <a:rPr lang="da-DK" b="1" dirty="0"/>
              <a:t> symptoms (0.2% </a:t>
            </a:r>
            <a:r>
              <a:rPr lang="da-DK" b="1" dirty="0" err="1"/>
              <a:t>inf</a:t>
            </a:r>
            <a:r>
              <a:rPr lang="da-DK" b="1" dirty="0"/>
              <a:t> per 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1B24F4A-F1DC-480B-A832-08707378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" y="2276867"/>
            <a:ext cx="2541090" cy="264074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0C0CAA7-584B-4BBD-9ADD-E245DE5E0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27" y="2181936"/>
            <a:ext cx="2515930" cy="261459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A59195B-1281-46C3-B443-39ACA5F26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4" y="2422191"/>
            <a:ext cx="2353368" cy="2445657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2D469505-17DE-4C3B-82E0-9E63E34F5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77" y="2344017"/>
            <a:ext cx="2515930" cy="2614594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B270D50E-7164-4EC2-B936-99423F66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05" y="2422191"/>
            <a:ext cx="2402066" cy="2496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7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Comparing</a:t>
            </a:r>
            <a:r>
              <a:rPr lang="da-DK" dirty="0"/>
              <a:t>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da-DK" b="1" dirty="0" err="1"/>
              <a:t>Varying</a:t>
            </a:r>
            <a:r>
              <a:rPr lang="da-DK" b="1" dirty="0"/>
              <a:t> the </a:t>
            </a:r>
            <a:r>
              <a:rPr lang="da-DK" b="1" dirty="0" err="1"/>
              <a:t>percentage</a:t>
            </a:r>
            <a:r>
              <a:rPr lang="da-DK" b="1" dirty="0"/>
              <a:t> of </a:t>
            </a:r>
            <a:r>
              <a:rPr lang="da-DK" b="1" dirty="0" err="1"/>
              <a:t>infected</a:t>
            </a:r>
            <a:r>
              <a:rPr lang="da-DK" b="1" dirty="0"/>
              <a:t> agents </a:t>
            </a:r>
            <a:r>
              <a:rPr lang="da-DK" b="1" dirty="0" err="1"/>
              <a:t>that</a:t>
            </a:r>
            <a:r>
              <a:rPr lang="da-DK" b="1" dirty="0"/>
              <a:t> </a:t>
            </a:r>
            <a:r>
              <a:rPr lang="da-DK" b="1" dirty="0" err="1"/>
              <a:t>develop</a:t>
            </a:r>
            <a:r>
              <a:rPr lang="da-DK" b="1" dirty="0"/>
              <a:t> symptoms (0.4% </a:t>
            </a:r>
            <a:r>
              <a:rPr lang="da-DK" b="1" dirty="0" err="1"/>
              <a:t>inf</a:t>
            </a:r>
            <a:r>
              <a:rPr lang="da-DK" b="1" dirty="0"/>
              <a:t>-pr-hour):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8FAAE31-7716-4AF8-A83E-E43392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28" y="2266540"/>
            <a:ext cx="2635391" cy="273873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2EE259A-50C4-416A-A227-79E2BBAD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37" y="2278564"/>
            <a:ext cx="2635390" cy="27387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1724CF1-97D7-4D7D-B198-36880E117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58" y="2290662"/>
            <a:ext cx="2635389" cy="273873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8DDECF4-9AD2-46F2-87A2-F226265E2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2" y="2287355"/>
            <a:ext cx="2635390" cy="2738739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24CF77B8-2680-4BE1-8718-2F789DD10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" y="2287355"/>
            <a:ext cx="2635388" cy="27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14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e 83">
            <a:extLst>
              <a:ext uri="{FF2B5EF4-FFF2-40B4-BE49-F238E27FC236}">
                <a16:creationId xmlns:a16="http://schemas.microsoft.com/office/drawing/2014/main" id="{A1B3E60A-A5BD-468F-A9D0-749056C54554}"/>
              </a:ext>
            </a:extLst>
          </p:cNvPr>
          <p:cNvGrpSpPr/>
          <p:nvPr/>
        </p:nvGrpSpPr>
        <p:grpSpPr>
          <a:xfrm>
            <a:off x="9632533" y="938512"/>
            <a:ext cx="1572909" cy="1399107"/>
            <a:chOff x="9730195" y="977869"/>
            <a:chExt cx="1572909" cy="1399107"/>
          </a:xfrm>
        </p:grpSpPr>
        <p:pic>
          <p:nvPicPr>
            <p:cNvPr id="80" name="Billede 79">
              <a:extLst>
                <a:ext uri="{FF2B5EF4-FFF2-40B4-BE49-F238E27FC236}">
                  <a16:creationId xmlns:a16="http://schemas.microsoft.com/office/drawing/2014/main" id="{935851A6-A238-4FE0-B480-35CC1CE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195" y="977869"/>
              <a:ext cx="1572909" cy="1399107"/>
            </a:xfrm>
            <a:prstGeom prst="rect">
              <a:avLst/>
            </a:prstGeom>
          </p:spPr>
        </p:pic>
        <p:pic>
          <p:nvPicPr>
            <p:cNvPr id="78" name="Billede 77">
              <a:extLst>
                <a:ext uri="{FF2B5EF4-FFF2-40B4-BE49-F238E27FC236}">
                  <a16:creationId xmlns:a16="http://schemas.microsoft.com/office/drawing/2014/main" id="{D33D11EF-8FBD-4DC3-A9F5-83CCC679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723" y="1348782"/>
              <a:ext cx="516501" cy="80563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causal</a:t>
            </a:r>
            <a:r>
              <a:rPr lang="da-DK" dirty="0"/>
              <a:t> </a:t>
            </a:r>
            <a:r>
              <a:rPr lang="da-DK" dirty="0" err="1"/>
              <a:t>chain</a:t>
            </a:r>
            <a:r>
              <a:rPr lang="da-DK" dirty="0"/>
              <a:t>: on agent-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17748" y="3702651"/>
            <a:ext cx="249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An agent gets infected</a:t>
            </a:r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0B2576F7-C74E-48D9-8809-C70DC92BD78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2674" y="4009847"/>
            <a:ext cx="2808312" cy="31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962898-3A58-4F67-BC44-49D3DC36116F}"/>
              </a:ext>
            </a:extLst>
          </p:cNvPr>
          <p:cNvCxnSpPr>
            <a:cxnSpLocks/>
          </p:cNvCxnSpPr>
          <p:nvPr/>
        </p:nvCxnSpPr>
        <p:spPr bwMode="auto">
          <a:xfrm>
            <a:off x="8331211" y="2552885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97C3420-E70E-45D7-A03B-D0F8A793F609}"/>
              </a:ext>
            </a:extLst>
          </p:cNvPr>
          <p:cNvSpPr txBox="1"/>
          <p:nvPr/>
        </p:nvSpPr>
        <p:spPr>
          <a:xfrm>
            <a:off x="2320706" y="3655904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800" dirty="0">
                <a:solidFill>
                  <a:srgbClr val="002060"/>
                </a:solidFill>
                <a:latin typeface="+mn-lt"/>
              </a:rPr>
              <a:t>INCUBATION TIME</a:t>
            </a:r>
            <a:endParaRPr lang="en-GB" sz="1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3D53E34-962B-4F0C-AC78-EE0A592AE193}"/>
              </a:ext>
            </a:extLst>
          </p:cNvPr>
          <p:cNvSpPr txBox="1"/>
          <p:nvPr/>
        </p:nvSpPr>
        <p:spPr>
          <a:xfrm>
            <a:off x="9130957" y="2177777"/>
            <a:ext cx="3088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  <a:latin typeface="+mn-lt"/>
              </a:rPr>
              <a:t>Agent self isolates and stops spreading the virus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EDB6B269-EEE9-4EF2-9D82-9B112B078BCF}"/>
              </a:ext>
            </a:extLst>
          </p:cNvPr>
          <p:cNvSpPr txBox="1"/>
          <p:nvPr/>
        </p:nvSpPr>
        <p:spPr>
          <a:xfrm>
            <a:off x="9190756" y="4912157"/>
            <a:ext cx="3088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Agent does NOT self isolate and may continue spreading the virus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10A66ABC-330E-4048-81CC-18652DA21877}"/>
              </a:ext>
            </a:extLst>
          </p:cNvPr>
          <p:cNvSpPr txBox="1"/>
          <p:nvPr/>
        </p:nvSpPr>
        <p:spPr>
          <a:xfrm>
            <a:off x="2245676" y="4203253"/>
            <a:ext cx="2670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  <a:latin typeface="+mn-lt"/>
              </a:rPr>
              <a:t>Agent does not know they are sick, but can still spread the virus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9905CDF9-247C-4383-9823-D1D4EA07B25B}"/>
              </a:ext>
            </a:extLst>
          </p:cNvPr>
          <p:cNvSpPr txBox="1"/>
          <p:nvPr/>
        </p:nvSpPr>
        <p:spPr>
          <a:xfrm>
            <a:off x="6105911" y="2260351"/>
            <a:ext cx="212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develops symptoms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05A603BB-7337-4191-9602-645D8E3D2CE3}"/>
              </a:ext>
            </a:extLst>
          </p:cNvPr>
          <p:cNvSpPr txBox="1"/>
          <p:nvPr/>
        </p:nvSpPr>
        <p:spPr>
          <a:xfrm>
            <a:off x="6094498" y="5066046"/>
            <a:ext cx="2417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does NOT develop symptoms</a:t>
            </a:r>
          </a:p>
        </p:txBody>
      </p: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865ED0DC-109E-4D10-9CB6-C78E2EF67D3D}"/>
              </a:ext>
            </a:extLst>
          </p:cNvPr>
          <p:cNvCxnSpPr>
            <a:cxnSpLocks/>
          </p:cNvCxnSpPr>
          <p:nvPr/>
        </p:nvCxnSpPr>
        <p:spPr bwMode="auto">
          <a:xfrm>
            <a:off x="8391011" y="5419988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EDB9D2FC-39F5-42DE-BBE8-2B567183663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4727" y="2744498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A3D88838-EEAD-4205-A981-7360C107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282614"/>
            <a:ext cx="643591" cy="100386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3C86CF-FC51-4743-8F45-6A95B325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" y="2550796"/>
            <a:ext cx="724488" cy="1151855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538F0D61-09FC-4E5D-8DF4-2FDB4BEEF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86" y="2488660"/>
            <a:ext cx="724488" cy="1151855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7A98A24-1965-488A-BEA9-E4943AF8FB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01762" y="2558811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02899CE-3750-4F1D-84B9-B2658FA722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08719" y="2324892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Lige forbindelse 43">
            <a:extLst>
              <a:ext uri="{FF2B5EF4-FFF2-40B4-BE49-F238E27FC236}">
                <a16:creationId xmlns:a16="http://schemas.microsoft.com/office/drawing/2014/main" id="{51D19DEF-E52B-42B4-B26A-5BC8001D9F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7784" y="2744498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EAFAC30F-A933-4392-8866-0B592B63A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315" y="2558810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Lige forbindelse 51">
            <a:extLst>
              <a:ext uri="{FF2B5EF4-FFF2-40B4-BE49-F238E27FC236}">
                <a16:creationId xmlns:a16="http://schemas.microsoft.com/office/drawing/2014/main" id="{5BDD40D2-0920-4063-A7EE-9EF4A8AEC4C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9599" y="2317452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Lige forbindelse 52">
            <a:extLst>
              <a:ext uri="{FF2B5EF4-FFF2-40B4-BE49-F238E27FC236}">
                <a16:creationId xmlns:a16="http://schemas.microsoft.com/office/drawing/2014/main" id="{0A89B174-86D8-48CA-8071-72F571C99187}"/>
              </a:ext>
            </a:extLst>
          </p:cNvPr>
          <p:cNvCxnSpPr>
            <a:cxnSpLocks/>
          </p:cNvCxnSpPr>
          <p:nvPr/>
        </p:nvCxnSpPr>
        <p:spPr bwMode="auto">
          <a:xfrm>
            <a:off x="3615367" y="2744724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lede 61">
            <a:extLst>
              <a:ext uri="{FF2B5EF4-FFF2-40B4-BE49-F238E27FC236}">
                <a16:creationId xmlns:a16="http://schemas.microsoft.com/office/drawing/2014/main" id="{8B503FDC-3B26-4A46-A97C-37C208BB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06" y="3760303"/>
            <a:ext cx="724488" cy="1151855"/>
          </a:xfrm>
          <a:prstGeom prst="rect">
            <a:avLst/>
          </a:prstGeom>
        </p:spPr>
      </p:pic>
      <p:cxnSp>
        <p:nvCxnSpPr>
          <p:cNvPr id="63" name="Lige forbindelse 62">
            <a:extLst>
              <a:ext uri="{FF2B5EF4-FFF2-40B4-BE49-F238E27FC236}">
                <a16:creationId xmlns:a16="http://schemas.microsoft.com/office/drawing/2014/main" id="{B1CBADB7-3134-46C6-B83E-3A9A0F927F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31482" y="3830454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Lige forbindelse 63">
            <a:extLst>
              <a:ext uri="{FF2B5EF4-FFF2-40B4-BE49-F238E27FC236}">
                <a16:creationId xmlns:a16="http://schemas.microsoft.com/office/drawing/2014/main" id="{B4ABE5DD-23F1-488F-A222-5A35FEFDDA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38439" y="3596535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EF3C9884-3D51-40A6-ADEE-933DD95FE7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57504" y="4016141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Lige forbindelse 65">
            <a:extLst>
              <a:ext uri="{FF2B5EF4-FFF2-40B4-BE49-F238E27FC236}">
                <a16:creationId xmlns:a16="http://schemas.microsoft.com/office/drawing/2014/main" id="{83C28F04-3205-4F54-8EA5-476BF7A656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63035" y="3830453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Lige forbindelse 66">
            <a:extLst>
              <a:ext uri="{FF2B5EF4-FFF2-40B4-BE49-F238E27FC236}">
                <a16:creationId xmlns:a16="http://schemas.microsoft.com/office/drawing/2014/main" id="{0316B4A4-062E-46C5-AD7B-F618DD245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99319" y="3589095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Lige forbindelse 67">
            <a:extLst>
              <a:ext uri="{FF2B5EF4-FFF2-40B4-BE49-F238E27FC236}">
                <a16:creationId xmlns:a16="http://schemas.microsoft.com/office/drawing/2014/main" id="{FA42966B-074F-457B-BC7F-B7FEF98D9CAA}"/>
              </a:ext>
            </a:extLst>
          </p:cNvPr>
          <p:cNvCxnSpPr>
            <a:cxnSpLocks/>
          </p:cNvCxnSpPr>
          <p:nvPr/>
        </p:nvCxnSpPr>
        <p:spPr bwMode="auto">
          <a:xfrm>
            <a:off x="10745087" y="4016367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Billede 68">
            <a:extLst>
              <a:ext uri="{FF2B5EF4-FFF2-40B4-BE49-F238E27FC236}">
                <a16:creationId xmlns:a16="http://schemas.microsoft.com/office/drawing/2014/main" id="{46F4F704-60EA-42AE-A52D-66908C00A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34" y="3974728"/>
            <a:ext cx="724488" cy="1151855"/>
          </a:xfrm>
          <a:prstGeom prst="rect">
            <a:avLst/>
          </a:prstGeom>
        </p:spPr>
      </p:pic>
      <p:cxnSp>
        <p:nvCxnSpPr>
          <p:cNvPr id="71" name="Lige pilforbindelse 70">
            <a:extLst>
              <a:ext uri="{FF2B5EF4-FFF2-40B4-BE49-F238E27FC236}">
                <a16:creationId xmlns:a16="http://schemas.microsoft.com/office/drawing/2014/main" id="{F68A00CC-0887-42DA-A0C8-09A9DFB612B8}"/>
              </a:ext>
            </a:extLst>
          </p:cNvPr>
          <p:cNvCxnSpPr>
            <a:cxnSpLocks/>
          </p:cNvCxnSpPr>
          <p:nvPr/>
        </p:nvCxnSpPr>
        <p:spPr bwMode="auto">
          <a:xfrm>
            <a:off x="5014727" y="4014021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2" name="Billede 81">
            <a:extLst>
              <a:ext uri="{FF2B5EF4-FFF2-40B4-BE49-F238E27FC236}">
                <a16:creationId xmlns:a16="http://schemas.microsoft.com/office/drawing/2014/main" id="{EBEDCF24-CB4D-4AD3-86DE-94DFBE418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60" y="3786485"/>
            <a:ext cx="627355" cy="964899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C4166DC7-157B-4CAF-B788-27BF00888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39" y="3830453"/>
            <a:ext cx="602071" cy="926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6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Try it out for </a:t>
            </a:r>
            <a:r>
              <a:rPr lang="da-DK" dirty="0" err="1"/>
              <a:t>yourself</a:t>
            </a:r>
            <a:r>
              <a:rPr lang="da-DK" dirty="0"/>
              <a:t>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Download the model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Documentation</a:t>
            </a:r>
            <a:r>
              <a:rPr lang="da-DK" dirty="0"/>
              <a:t>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(more </a:t>
            </a:r>
            <a:r>
              <a:rPr lang="da-DK" dirty="0" err="1"/>
              <a:t>things</a:t>
            </a:r>
            <a:r>
              <a:rPr lang="da-DK" dirty="0"/>
              <a:t> to </a:t>
            </a:r>
            <a:r>
              <a:rPr lang="da-DK" dirty="0" err="1"/>
              <a:t>try</a:t>
            </a:r>
            <a:r>
              <a:rPr lang="da-DK" dirty="0"/>
              <a:t>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contact</a:t>
            </a:r>
            <a:r>
              <a:rPr lang="da-DK" dirty="0"/>
              <a:t> info?)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63D211-B6EE-44D2-8DBC-2B2411AC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13" y="15567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59DD93EE-560B-4DB9-9A91-7519E557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45" y="3970015"/>
            <a:ext cx="2816542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421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Brugerdefineret</PresentationFormat>
  <Paragraphs>84</Paragraphs>
  <Slides>12</Slides>
  <Notes>12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Georgia</vt:lpstr>
      <vt:lpstr>Calibri</vt:lpstr>
      <vt:lpstr>AU Passata</vt:lpstr>
      <vt:lpstr>AU Passata Light</vt:lpstr>
      <vt:lpstr>BSS 16:9</vt:lpstr>
      <vt:lpstr>Agent-based modeling of an epidemic</vt:lpstr>
      <vt:lpstr>The University curricular unit</vt:lpstr>
      <vt:lpstr>Agent behavior</vt:lpstr>
      <vt:lpstr>Widgets and interface</vt:lpstr>
      <vt:lpstr>What big question does the model answer?</vt:lpstr>
      <vt:lpstr>Comparing runs: % with symptoms</vt:lpstr>
      <vt:lpstr>Comparing runs: % with symptoms</vt:lpstr>
      <vt:lpstr>The causal chain: on agent-level</vt:lpstr>
      <vt:lpstr>Try it out for yourself!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2021-04-29T11:36:32Z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637549445250709001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